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일반적인 소재 특성에 대한 비교. 베스트랩 개별 제품의 성능 보증이나 시험성적을 의미하지 않음. 자료 확인일 2026-10-28.</a:t>
            </a:r>
          </a:p>
          <a:p>
            <a:r>
              <a:t>참고: https://www.cordstrap.com/en/products/Strapping/Composite-Strapping-and-Buckles/</a:t>
            </a:r>
          </a:p>
          <a:p>
            <a:r>
              <a:t>https://www.signode.com/Signode/media/Signode/Strapping/ID_246_Apex_Magnus_SteelStrap_Brochure_ENG_MKT_BROC.pdf</a:t>
            </a:r>
          </a:p>
          <a:p>
            <a:r>
              <a:t>https://www.cordstrap.com/globalassets/images---new-for-web/knowledge/resources/cordstrap-case-study---pub-new-en.pdf</a:t>
            </a:r>
          </a:p>
          <a:p>
            <a:r>
              <a:t>회사명·업종·홈페이지는 사용자 제공 정보. 경쟁사 자료의 인증·강도 수치는 베스트랩 제품에 적용하지 않았음.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4E1232F8-16A8-4399-9BE7-8C3AD330D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F5C93081-6E93-4E88-AEF4-51BF7FA371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B2BAFEE3-F3F9-4151-BE07-5B6D3854B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1C69266-1F29-4539-8D25-FDB7AB0B5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313A6CE1-0C7C-40BD-BCA5-7225C65104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0782CF93-FFAD-4381-A0CE-97C835C0E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BCF26094-D524-4070-B374-AA2CDF635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C6D14330-F151-4A9D-B335-46E21B22AFD7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D534318-D20D-4B1D-B608-4F6C75666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69D4D6AD-5047-4583-AC19-B4EC83931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E08CD80E-CF77-4841-BF92-7AEA09F1E9B0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7572ADA-0A6C-4C87-B6DE-8BBEFF5F91E7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코드스트랩과 철밴드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7598255-A21C-4307-A137-6A9B4DB35E36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산업용 포장재 비교 포트폴리오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A896027-7A95-4031-970B-A0605449130F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6D53C1C-705F-490D-B5FB-1E7921F606DF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01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DC1E392-58B5-4526-9305-8C96008D6BF5}"/>
              </a:ext>
            </a:extLst>
          </p:cNvPr>
          <p:cNvSpPr>
            <a:spLocks noGrp="1"/>
          </p:cNvSpPr>
          <p:nvPr/>
        </p:nvSpPr>
        <p:spPr>
          <a:xfrm>
            <a:off x="609600" y="2476500"/>
            <a:ext cx="5810250" cy="1524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화물 특성에 맞춘</a:t>
            </a:r>
          </a:p>
          <a:p>
            <a:pPr>
              <a:def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390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결속재 선택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7A23853-558A-4D76-A347-BF4647556484}"/>
              </a:ext>
            </a:extLst>
          </p:cNvPr>
          <p:cNvSpPr>
            <a:spLocks noGrp="1"/>
          </p:cNvSpPr>
          <p:nvPr/>
        </p:nvSpPr>
        <p:spPr>
          <a:xfrm>
            <a:off x="609600" y="4524375"/>
            <a:ext cx="561975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장단점 비교부터 적용 검토까지</a:t>
            </a:r>
          </a:p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고객 상담 및 제품 제안용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8D72D0D-28AA-4B3D-8BB9-9592B21269A7}"/>
              </a:ext>
            </a:extLst>
          </p:cNvPr>
          <p:cNvSpPr>
            <a:spLocks noGrp="1"/>
          </p:cNvSpPr>
          <p:nvPr/>
        </p:nvSpPr>
        <p:spPr>
          <a:xfrm>
            <a:off x="7239000" y="2438400"/>
            <a:ext cx="4343400" cy="1285875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D3BD335-6AC3-4B6C-ABEB-72724088F9FF}"/>
              </a:ext>
            </a:extLst>
          </p:cNvPr>
          <p:cNvSpPr>
            <a:spLocks noGrp="1"/>
          </p:cNvSpPr>
          <p:nvPr/>
        </p:nvSpPr>
        <p:spPr>
          <a:xfrm>
            <a:off x="7524750" y="2667000"/>
            <a:ext cx="3714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pPr>
            <a:r>
              <a: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rPr>
              <a:t>코드스트랩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E2A6ED7-2938-4DF5-B9BE-9A6B89CF93BA}"/>
              </a:ext>
            </a:extLst>
          </p:cNvPr>
          <p:cNvSpPr>
            <a:spLocks noGrp="1"/>
          </p:cNvSpPr>
          <p:nvPr/>
        </p:nvSpPr>
        <p:spPr>
          <a:xfrm>
            <a:off x="7524750" y="3238500"/>
            <a:ext cx="37147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rPr>
              <a:t>유연한 섬유 구조와 취급 편의성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2BDD74D-1D6D-4EC5-85A2-05062C7F48FE}"/>
              </a:ext>
            </a:extLst>
          </p:cNvPr>
          <p:cNvSpPr>
            <a:spLocks noGrp="1"/>
          </p:cNvSpPr>
          <p:nvPr/>
        </p:nvSpPr>
        <p:spPr>
          <a:xfrm>
            <a:off x="7239000" y="3952875"/>
            <a:ext cx="4343400" cy="1285875"/>
          </a:xfrm>
          <a:prstGeom prst="rect">
            <a:avLst/>
          </a:prstGeom>
          <a:solidFill>
            <a:srgbClr val="112D40"/>
          </a:solidFill>
          <a:ln w="0">
            <a:noFill/>
            <a:prstDash val="solid"/>
          </a:ln>
        </p:spPr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0180729-8EF0-466A-BD45-914C36BF9235}"/>
              </a:ext>
            </a:extLst>
          </p:cNvPr>
          <p:cNvSpPr>
            <a:spLocks noGrp="1"/>
          </p:cNvSpPr>
          <p:nvPr/>
        </p:nvSpPr>
        <p:spPr>
          <a:xfrm>
            <a:off x="7524750" y="4181475"/>
            <a:ext cx="3714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pPr>
            <a:r>
              <a:rPr sz="2550" b="1">
                <a:solidFill>
                  <a:srgbClr val="FFFFFF"/>
                </a:solidFill>
                <a:latin typeface="Noto Sans KR"/>
                <a:ea typeface="Noto Sans KR"/>
                <a:cs typeface="Noto Sans KR"/>
              </a:rPr>
              <a:t>철밴드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DA7FAE8-8859-4904-8F08-AF15D84744E5}"/>
              </a:ext>
            </a:extLst>
          </p:cNvPr>
          <p:cNvSpPr>
            <a:spLocks noGrp="1"/>
          </p:cNvSpPr>
          <p:nvPr/>
        </p:nvSpPr>
        <p:spPr>
          <a:xfrm>
            <a:off x="7524750" y="4752975"/>
            <a:ext cx="37147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FFFFFF"/>
                </a:solidFill>
                <a:latin typeface="Noto Sans KR"/>
                <a:ea typeface="Noto Sans KR"/>
                <a:cs typeface="Noto Sans KR"/>
              </a:rPr>
              <a:t>높은 강성과 중량물 결속</a:t>
            </a:r>
          </a:p>
        </p:txBody>
      </p:sp>
    </p:spTree>
    <p:extLst>
      <p:ext uri="{BB962C8B-B14F-4D97-AF65-F5344CB8AC3E}">
        <p14:creationId xmlns:p14="http://schemas.microsoft.com/office/powerpoint/2010/main" val="642813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>
            <a:extLst>
              <a:ext uri="{FF2B5EF4-FFF2-40B4-BE49-F238E27FC236}">
                <a16:creationId xmlns:a16="http://schemas.microsoft.com/office/drawing/2014/main" id="{50C6C13A-F183-415E-857A-EA966C58456A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EEB9DE3-466C-4202-A820-774F5413D1BF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소재와 결속 방식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2F9C50C-2734-4EA9-9EE4-848ADB7D3226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이 자료의 코드스트랩은 고강도 섬유에 수지 코팅을 적용한 복합형 제품을 기준으로 합니다.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F97639C-188A-4465-ACC9-6EA0F1C5D964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32248CE-3789-4FF0-AB49-966CAEC756FF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02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FB5898E-6D7A-4CA0-8745-B88695B3F384}"/>
              </a:ext>
            </a:extLst>
          </p:cNvPr>
          <p:cNvSpPr>
            <a:spLocks noGrp="1"/>
          </p:cNvSpPr>
          <p:nvPr/>
        </p:nvSpPr>
        <p:spPr>
          <a:xfrm>
            <a:off x="609600" y="2238375"/>
            <a:ext cx="5238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rPr>
              <a:t>코드스트랩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7447E03-3075-41A4-9E0D-603399F6B881}"/>
              </a:ext>
            </a:extLst>
          </p:cNvPr>
          <p:cNvSpPr>
            <a:spLocks noGrp="1"/>
          </p:cNvSpPr>
          <p:nvPr/>
        </p:nvSpPr>
        <p:spPr>
          <a:xfrm>
            <a:off x="609600" y="289560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0F14AE1-9064-43DF-8179-0725CB02F7F6}"/>
              </a:ext>
            </a:extLst>
          </p:cNvPr>
          <p:cNvSpPr>
            <a:spLocks noGrp="1"/>
          </p:cNvSpPr>
          <p:nvPr/>
        </p:nvSpPr>
        <p:spPr>
          <a:xfrm>
            <a:off x="609600" y="304800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구조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84FE856-EE8B-41E8-84C7-F74F0BFB3150}"/>
              </a:ext>
            </a:extLst>
          </p:cNvPr>
          <p:cNvSpPr>
            <a:spLocks noGrp="1"/>
          </p:cNvSpPr>
          <p:nvPr/>
        </p:nvSpPr>
        <p:spPr>
          <a:xfrm>
            <a:off x="609600" y="338137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고강도 섬유 원사와 수지 코팅의 조합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ADDA552-2490-4E0E-BDB8-8973827CEFE8}"/>
              </a:ext>
            </a:extLst>
          </p:cNvPr>
          <p:cNvSpPr>
            <a:spLocks noGrp="1"/>
          </p:cNvSpPr>
          <p:nvPr/>
        </p:nvSpPr>
        <p:spPr>
          <a:xfrm>
            <a:off x="609600" y="3876675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1926878-F12C-4F64-92F0-9213746A64F5}"/>
              </a:ext>
            </a:extLst>
          </p:cNvPr>
          <p:cNvSpPr>
            <a:spLocks noGrp="1"/>
          </p:cNvSpPr>
          <p:nvPr/>
        </p:nvSpPr>
        <p:spPr>
          <a:xfrm>
            <a:off x="609600" y="4029075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결속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ED10992-686D-4157-A212-1BE5FDD016EB}"/>
              </a:ext>
            </a:extLst>
          </p:cNvPr>
          <p:cNvSpPr>
            <a:spLocks noGrp="1"/>
          </p:cNvSpPr>
          <p:nvPr/>
        </p:nvSpPr>
        <p:spPr>
          <a:xfrm>
            <a:off x="609600" y="4362450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호환 철제 버클과 전용 텐셔너 사용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49B8C57-A8B2-4BA3-9F27-45CDE59085E6}"/>
              </a:ext>
            </a:extLst>
          </p:cNvPr>
          <p:cNvSpPr>
            <a:spLocks noGrp="1"/>
          </p:cNvSpPr>
          <p:nvPr/>
        </p:nvSpPr>
        <p:spPr>
          <a:xfrm>
            <a:off x="609600" y="485775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6835719-4555-4F9B-8855-E38473B84AEA}"/>
              </a:ext>
            </a:extLst>
          </p:cNvPr>
          <p:cNvSpPr>
            <a:spLocks noGrp="1"/>
          </p:cNvSpPr>
          <p:nvPr/>
        </p:nvSpPr>
        <p:spPr>
          <a:xfrm>
            <a:off x="609600" y="501015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구분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3EB85CB-4593-4B28-82FD-DC752638258C}"/>
              </a:ext>
            </a:extLst>
          </p:cNvPr>
          <p:cNvSpPr>
            <a:spLocks noGrp="1"/>
          </p:cNvSpPr>
          <p:nvPr/>
        </p:nvSpPr>
        <p:spPr>
          <a:xfrm>
            <a:off x="609600" y="534352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일반 PP·PET 압출밴드와 구조가 다름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D5EAD7E-52E1-4720-93F8-6D24EFAD9836}"/>
              </a:ext>
            </a:extLst>
          </p:cNvPr>
          <p:cNvSpPr>
            <a:spLocks noGrp="1"/>
          </p:cNvSpPr>
          <p:nvPr/>
        </p:nvSpPr>
        <p:spPr>
          <a:xfrm>
            <a:off x="6267450" y="2238375"/>
            <a:ext cx="5238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rPr>
              <a:t>철밴드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AF4ACB0-04FC-4BA6-B397-BB694AB2CD9B}"/>
              </a:ext>
            </a:extLst>
          </p:cNvPr>
          <p:cNvSpPr>
            <a:spLocks noGrp="1"/>
          </p:cNvSpPr>
          <p:nvPr/>
        </p:nvSpPr>
        <p:spPr>
          <a:xfrm>
            <a:off x="6267450" y="289560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D635E0B-D7F1-4D21-9A5D-C01E55D0DB36}"/>
              </a:ext>
            </a:extLst>
          </p:cNvPr>
          <p:cNvSpPr>
            <a:spLocks noGrp="1"/>
          </p:cNvSpPr>
          <p:nvPr/>
        </p:nvSpPr>
        <p:spPr>
          <a:xfrm>
            <a:off x="6267450" y="304800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구조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01F3370-EBC8-4BF1-A1A9-E865755BFFD2}"/>
              </a:ext>
            </a:extLst>
          </p:cNvPr>
          <p:cNvSpPr>
            <a:spLocks noGrp="1"/>
          </p:cNvSpPr>
          <p:nvPr/>
        </p:nvSpPr>
        <p:spPr>
          <a:xfrm>
            <a:off x="6267450" y="338137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강판을 띠 형태로 가공한 금속 결속재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C1991E2-64E1-425C-B935-6564DD1BDEA8}"/>
              </a:ext>
            </a:extLst>
          </p:cNvPr>
          <p:cNvSpPr>
            <a:spLocks noGrp="1"/>
          </p:cNvSpPr>
          <p:nvPr/>
        </p:nvSpPr>
        <p:spPr>
          <a:xfrm>
            <a:off x="6267450" y="3876675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EAF87B3-82FE-4E17-B2EF-34531E5DAE74}"/>
              </a:ext>
            </a:extLst>
          </p:cNvPr>
          <p:cNvSpPr>
            <a:spLocks noGrp="1"/>
          </p:cNvSpPr>
          <p:nvPr/>
        </p:nvSpPr>
        <p:spPr>
          <a:xfrm>
            <a:off x="6267450" y="4029075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결속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C7963D5-5B33-4B51-9C52-92F7C7DE4F78}"/>
              </a:ext>
            </a:extLst>
          </p:cNvPr>
          <p:cNvSpPr>
            <a:spLocks noGrp="1"/>
          </p:cNvSpPr>
          <p:nvPr/>
        </p:nvSpPr>
        <p:spPr>
          <a:xfrm>
            <a:off x="6267450" y="4362450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실링 또는 무실 방식 등 설비별로 구분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6BB9C44-71F8-46CE-B325-B5068275E42B}"/>
              </a:ext>
            </a:extLst>
          </p:cNvPr>
          <p:cNvSpPr>
            <a:spLocks noGrp="1"/>
          </p:cNvSpPr>
          <p:nvPr/>
        </p:nvSpPr>
        <p:spPr>
          <a:xfrm>
            <a:off x="6267450" y="485775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B3FFA69D-A527-455F-A0F9-45DEDFDC0378}"/>
              </a:ext>
            </a:extLst>
          </p:cNvPr>
          <p:cNvSpPr>
            <a:spLocks noGrp="1"/>
          </p:cNvSpPr>
          <p:nvPr/>
        </p:nvSpPr>
        <p:spPr>
          <a:xfrm>
            <a:off x="6267450" y="501015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구분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9F937906-B9FB-4367-8CAF-426BBDC62A61}"/>
              </a:ext>
            </a:extLst>
          </p:cNvPr>
          <p:cNvSpPr>
            <a:spLocks noGrp="1"/>
          </p:cNvSpPr>
          <p:nvPr/>
        </p:nvSpPr>
        <p:spPr>
          <a:xfrm>
            <a:off x="6267450" y="534352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일반강·고장력강, 폭·두께·표면처리로 구분</a:t>
            </a:r>
          </a:p>
        </p:txBody>
      </p:sp>
    </p:spTree>
    <p:extLst>
      <p:ext uri="{BB962C8B-B14F-4D97-AF65-F5344CB8AC3E}">
        <p14:creationId xmlns:p14="http://schemas.microsoft.com/office/powerpoint/2010/main" val="282254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>
            <a:extLst>
              <a:ext uri="{FF2B5EF4-FFF2-40B4-BE49-F238E27FC236}">
                <a16:creationId xmlns:a16="http://schemas.microsoft.com/office/drawing/2014/main" id="{AACF8448-973B-42B9-B4D4-E5DEB526B5AC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A35703B-8EA0-480D-9822-4CB8E54FD43D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코드스트랩의 장점과 고려사항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CC09268-0881-4677-9B64-15247A49A0AE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표면 보호와 수작업 편의성을 중시하는 포장에 검토할 수 있습니다.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608B00B-E453-4BBE-AD2F-1C05F8AE9177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E550FF86-9999-4123-A8A7-B845A247E504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03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E7B7C0F-86E0-4475-B0F9-17D8515D1C19}"/>
              </a:ext>
            </a:extLst>
          </p:cNvPr>
          <p:cNvSpPr>
            <a:spLocks noGrp="1"/>
          </p:cNvSpPr>
          <p:nvPr/>
        </p:nvSpPr>
        <p:spPr>
          <a:xfrm>
            <a:off x="609600" y="2238375"/>
            <a:ext cx="5238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rPr>
              <a:t>장점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EFF9BCC-6C24-4AE3-8F38-C08BEB4D6C63}"/>
              </a:ext>
            </a:extLst>
          </p:cNvPr>
          <p:cNvSpPr>
            <a:spLocks noGrp="1"/>
          </p:cNvSpPr>
          <p:nvPr/>
        </p:nvSpPr>
        <p:spPr>
          <a:xfrm>
            <a:off x="609600" y="289560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EC34DB1-0A33-4884-BAB3-208D47B91F74}"/>
              </a:ext>
            </a:extLst>
          </p:cNvPr>
          <p:cNvSpPr>
            <a:spLocks noGrp="1"/>
          </p:cNvSpPr>
          <p:nvPr/>
        </p:nvSpPr>
        <p:spPr>
          <a:xfrm>
            <a:off x="609600" y="304800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취급과 표면 보호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0DC0F2A-F8E9-425B-AB2E-397CD4E6B242}"/>
              </a:ext>
            </a:extLst>
          </p:cNvPr>
          <p:cNvSpPr>
            <a:spLocks noGrp="1"/>
          </p:cNvSpPr>
          <p:nvPr/>
        </p:nvSpPr>
        <p:spPr>
          <a:xfrm>
            <a:off x="609600" y="338137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유연한 몸체가 접촉 손상과 날카로운 띠 취급 부담을 줄임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9A25B3-ED9E-4A79-83CA-F8C32F9A2A44}"/>
              </a:ext>
            </a:extLst>
          </p:cNvPr>
          <p:cNvSpPr>
            <a:spLocks noGrp="1"/>
          </p:cNvSpPr>
          <p:nvPr/>
        </p:nvSpPr>
        <p:spPr>
          <a:xfrm>
            <a:off x="609600" y="3876675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4D03FC4-4EE4-483E-881F-F2B5F73E4947}"/>
              </a:ext>
            </a:extLst>
          </p:cNvPr>
          <p:cNvSpPr>
            <a:spLocks noGrp="1"/>
          </p:cNvSpPr>
          <p:nvPr/>
        </p:nvSpPr>
        <p:spPr>
          <a:xfrm>
            <a:off x="609600" y="4029075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녹 오염 관리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BDF9859-43E1-4D37-870D-1DB52D78F0A9}"/>
              </a:ext>
            </a:extLst>
          </p:cNvPr>
          <p:cNvSpPr>
            <a:spLocks noGrp="1"/>
          </p:cNvSpPr>
          <p:nvPr/>
        </p:nvSpPr>
        <p:spPr>
          <a:xfrm>
            <a:off x="609600" y="4362450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비금속 스트랩 몸체에는 철 녹이 발생하지 않음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81245CA-5A26-4CFD-A43D-9B83D5E0D047}"/>
              </a:ext>
            </a:extLst>
          </p:cNvPr>
          <p:cNvSpPr>
            <a:spLocks noGrp="1"/>
          </p:cNvSpPr>
          <p:nvPr/>
        </p:nvSpPr>
        <p:spPr>
          <a:xfrm>
            <a:off x="609600" y="485775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32E980D-F9A0-44A2-B429-5A42782C9B53}"/>
              </a:ext>
            </a:extLst>
          </p:cNvPr>
          <p:cNvSpPr>
            <a:spLocks noGrp="1"/>
          </p:cNvSpPr>
          <p:nvPr/>
        </p:nvSpPr>
        <p:spPr>
          <a:xfrm>
            <a:off x="609600" y="501015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재장력 작업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20B68B0-A7E6-4002-8529-32BEFDC61B00}"/>
              </a:ext>
            </a:extLst>
          </p:cNvPr>
          <p:cNvSpPr>
            <a:spLocks noGrp="1"/>
          </p:cNvSpPr>
          <p:nvPr/>
        </p:nvSpPr>
        <p:spPr>
          <a:xfrm>
            <a:off x="609600" y="534352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호환 버클·텐셔너 조합으로 재장력 작업 가능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3E61247-8792-43AE-A6AF-67C196E759C6}"/>
              </a:ext>
            </a:extLst>
          </p:cNvPr>
          <p:cNvSpPr>
            <a:spLocks noGrp="1"/>
          </p:cNvSpPr>
          <p:nvPr/>
        </p:nvSpPr>
        <p:spPr>
          <a:xfrm>
            <a:off x="6267450" y="2238375"/>
            <a:ext cx="5238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rPr>
              <a:t>고려사항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8CD9BDC-BE98-456D-981B-D53271AFE525}"/>
              </a:ext>
            </a:extLst>
          </p:cNvPr>
          <p:cNvSpPr>
            <a:spLocks noGrp="1"/>
          </p:cNvSpPr>
          <p:nvPr/>
        </p:nvSpPr>
        <p:spPr>
          <a:xfrm>
            <a:off x="6267450" y="289560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E98E403-B0FE-4589-85CE-8BCF823E58E5}"/>
              </a:ext>
            </a:extLst>
          </p:cNvPr>
          <p:cNvSpPr>
            <a:spLocks noGrp="1"/>
          </p:cNvSpPr>
          <p:nvPr/>
        </p:nvSpPr>
        <p:spPr>
          <a:xfrm>
            <a:off x="6267450" y="304800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모서리와 열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DC19B86-49ED-4D55-8C16-F9715972CD51}"/>
              </a:ext>
            </a:extLst>
          </p:cNvPr>
          <p:cNvSpPr>
            <a:spLocks noGrp="1"/>
          </p:cNvSpPr>
          <p:nvPr/>
        </p:nvSpPr>
        <p:spPr>
          <a:xfrm>
            <a:off x="6267450" y="338137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날카로운 모서리는 보호대 필요. 고온 접촉은 적합성 확인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CD99C98-29EB-4916-B831-257BAF940BC3}"/>
              </a:ext>
            </a:extLst>
          </p:cNvPr>
          <p:cNvSpPr>
            <a:spLocks noGrp="1"/>
          </p:cNvSpPr>
          <p:nvPr/>
        </p:nvSpPr>
        <p:spPr>
          <a:xfrm>
            <a:off x="6267450" y="3876675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19F28BD-11E6-4ED1-AA37-8912DCE79E9F}"/>
              </a:ext>
            </a:extLst>
          </p:cNvPr>
          <p:cNvSpPr>
            <a:spLocks noGrp="1"/>
          </p:cNvSpPr>
          <p:nvPr/>
        </p:nvSpPr>
        <p:spPr>
          <a:xfrm>
            <a:off x="6267450" y="4029075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버클과 시공 품질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EDA35D7-C242-478C-AFA9-D8C6EDE2BA1D}"/>
              </a:ext>
            </a:extLst>
          </p:cNvPr>
          <p:cNvSpPr>
            <a:spLocks noGrp="1"/>
          </p:cNvSpPr>
          <p:nvPr/>
        </p:nvSpPr>
        <p:spPr>
          <a:xfrm>
            <a:off x="6267450" y="4362450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버클 규격·통과 방향·장력에 따라 결속 성능이 달라짐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4AEA582-22E6-4980-BADA-FE5CE1B58606}"/>
              </a:ext>
            </a:extLst>
          </p:cNvPr>
          <p:cNvSpPr>
            <a:spLocks noGrp="1"/>
          </p:cNvSpPr>
          <p:nvPr/>
        </p:nvSpPr>
        <p:spPr>
          <a:xfrm>
            <a:off x="6267450" y="485775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CFAB3616-887F-428E-87B8-B8F93FEBAF08}"/>
              </a:ext>
            </a:extLst>
          </p:cNvPr>
          <p:cNvSpPr>
            <a:spLocks noGrp="1"/>
          </p:cNvSpPr>
          <p:nvPr/>
        </p:nvSpPr>
        <p:spPr>
          <a:xfrm>
            <a:off x="6267450" y="501015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장기 사용 환경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DC746C4-ABDB-455D-9695-8EA939A0CB8D}"/>
              </a:ext>
            </a:extLst>
          </p:cNvPr>
          <p:cNvSpPr>
            <a:spLocks noGrp="1"/>
          </p:cNvSpPr>
          <p:nvPr/>
        </p:nvSpPr>
        <p:spPr>
          <a:xfrm>
            <a:off x="6267450" y="534352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자외선·온도·시간에 따른 성능 및 장력 유지 확인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F2634ED-B21A-4123-8F8A-0A25829F9B89}"/>
              </a:ext>
            </a:extLst>
          </p:cNvPr>
          <p:cNvSpPr>
            <a:spLocks noGrp="1"/>
          </p:cNvSpPr>
          <p:nvPr/>
        </p:nvSpPr>
        <p:spPr>
          <a:xfrm>
            <a:off x="609600" y="5876925"/>
            <a:ext cx="109728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endParaRPr sz="1275" b="0" dirty="0">
              <a:solidFill>
                <a:srgbClr val="526470"/>
              </a:solidFill>
              <a:latin typeface="Noto Sans KR"/>
              <a:ea typeface="Noto Sans KR"/>
              <a:cs typeface="Noto Sans KR"/>
            </a:endParaRPr>
          </a:p>
        </p:txBody>
      </p:sp>
    </p:spTree>
    <p:extLst>
      <p:ext uri="{BB962C8B-B14F-4D97-AF65-F5344CB8AC3E}">
        <p14:creationId xmlns:p14="http://schemas.microsoft.com/office/powerpoint/2010/main" val="729756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>
            <a:extLst>
              <a:ext uri="{FF2B5EF4-FFF2-40B4-BE49-F238E27FC236}">
                <a16:creationId xmlns:a16="http://schemas.microsoft.com/office/drawing/2014/main" id="{194CD593-0FE2-483C-96D8-150933A54BEE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29C8A4E-D364-47C0-9F73-CD569B1D16E7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철밴드의 장점과 고려사항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624EC46-B50B-4F6C-89D4-18AE99D76B4C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높은 강성과 낮은 신장을 요구하는 화물에서 중요한 선택지입니다.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73A7C26-C6B8-4B1B-91F0-544DD56FC1A0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071F7A8-1898-4D43-AE2C-7EE8705561D4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04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E5D7816-DD16-4E23-9FBC-F13C741D0DB8}"/>
              </a:ext>
            </a:extLst>
          </p:cNvPr>
          <p:cNvSpPr>
            <a:spLocks noGrp="1"/>
          </p:cNvSpPr>
          <p:nvPr/>
        </p:nvSpPr>
        <p:spPr>
          <a:xfrm>
            <a:off x="609600" y="2238375"/>
            <a:ext cx="5238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087E83"/>
                </a:solidFill>
                <a:latin typeface="Noto Sans KR"/>
                <a:ea typeface="Noto Sans KR"/>
                <a:cs typeface="Noto Sans KR"/>
              </a:rPr>
              <a:t>장점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9A1FE2D-404C-41AB-B478-6FA2BDF790D9}"/>
              </a:ext>
            </a:extLst>
          </p:cNvPr>
          <p:cNvSpPr>
            <a:spLocks noGrp="1"/>
          </p:cNvSpPr>
          <p:nvPr/>
        </p:nvSpPr>
        <p:spPr>
          <a:xfrm>
            <a:off x="609600" y="289560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8227368-2E20-4555-AD34-BBD1E3AA5019}"/>
              </a:ext>
            </a:extLst>
          </p:cNvPr>
          <p:cNvSpPr>
            <a:spLocks noGrp="1"/>
          </p:cNvSpPr>
          <p:nvPr/>
        </p:nvSpPr>
        <p:spPr>
          <a:xfrm>
            <a:off x="609600" y="304800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강성과 치수 안정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C1FC39D-AD50-46ED-B479-BFBF56F58A5A}"/>
              </a:ext>
            </a:extLst>
          </p:cNvPr>
          <p:cNvSpPr>
            <a:spLocks noGrp="1"/>
          </p:cNvSpPr>
          <p:nvPr/>
        </p:nvSpPr>
        <p:spPr>
          <a:xfrm>
            <a:off x="609600" y="338137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늘어남을 억제해야 하는 강성 화물 결속에 활용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DF4BF5F-C270-458B-A5B5-C1E6C14A207E}"/>
              </a:ext>
            </a:extLst>
          </p:cNvPr>
          <p:cNvSpPr>
            <a:spLocks noGrp="1"/>
          </p:cNvSpPr>
          <p:nvPr/>
        </p:nvSpPr>
        <p:spPr>
          <a:xfrm>
            <a:off x="609600" y="3876675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CE930D-86C2-44EA-965C-F34E15E2A1CF}"/>
              </a:ext>
            </a:extLst>
          </p:cNvPr>
          <p:cNvSpPr>
            <a:spLocks noGrp="1"/>
          </p:cNvSpPr>
          <p:nvPr/>
        </p:nvSpPr>
        <p:spPr>
          <a:xfrm>
            <a:off x="609600" y="4029075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중량물 대응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0D2671E-88A9-4330-97A2-F559E1A39B49}"/>
              </a:ext>
            </a:extLst>
          </p:cNvPr>
          <p:cNvSpPr>
            <a:spLocks noGrp="1"/>
          </p:cNvSpPr>
          <p:nvPr/>
        </p:nvSpPr>
        <p:spPr>
          <a:xfrm>
            <a:off x="609600" y="4362450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고장력 등급으로 높은 파단하중 요구에 대응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B0379A4-039E-4E27-9D38-DDF3E3AD7BC1}"/>
              </a:ext>
            </a:extLst>
          </p:cNvPr>
          <p:cNvSpPr>
            <a:spLocks noGrp="1"/>
          </p:cNvSpPr>
          <p:nvPr/>
        </p:nvSpPr>
        <p:spPr>
          <a:xfrm>
            <a:off x="609600" y="485775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B5B5A11-76BC-47AC-B090-72815316A595}"/>
              </a:ext>
            </a:extLst>
          </p:cNvPr>
          <p:cNvSpPr>
            <a:spLocks noGrp="1"/>
          </p:cNvSpPr>
          <p:nvPr/>
        </p:nvSpPr>
        <p:spPr>
          <a:xfrm>
            <a:off x="609600" y="501015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열과 기존 설비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55199F0-EA73-4D37-98FF-4F14BBCC3402}"/>
              </a:ext>
            </a:extLst>
          </p:cNvPr>
          <p:cNvSpPr>
            <a:spLocks noGrp="1"/>
          </p:cNvSpPr>
          <p:nvPr/>
        </p:nvSpPr>
        <p:spPr>
          <a:xfrm>
            <a:off x="609600" y="534352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고온 화물 검토에 유리하며 기존 철밴드 라인 활용 가능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CE28EDBE-98DC-468D-8BB2-343A8735A01D}"/>
              </a:ext>
            </a:extLst>
          </p:cNvPr>
          <p:cNvSpPr>
            <a:spLocks noGrp="1"/>
          </p:cNvSpPr>
          <p:nvPr/>
        </p:nvSpPr>
        <p:spPr>
          <a:xfrm>
            <a:off x="6267450" y="2238375"/>
            <a:ext cx="5238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B26030"/>
                </a:solidFill>
                <a:latin typeface="Noto Sans KR"/>
                <a:ea typeface="Noto Sans KR"/>
                <a:cs typeface="Noto Sans KR"/>
              </a:rPr>
              <a:t>고려사항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14D718E-69F3-4511-BDB7-C2EA422D0AA7}"/>
              </a:ext>
            </a:extLst>
          </p:cNvPr>
          <p:cNvSpPr>
            <a:spLocks noGrp="1"/>
          </p:cNvSpPr>
          <p:nvPr/>
        </p:nvSpPr>
        <p:spPr>
          <a:xfrm>
            <a:off x="6267450" y="289560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68041F3-5D1C-4DE9-9AC8-6D76874F6427}"/>
              </a:ext>
            </a:extLst>
          </p:cNvPr>
          <p:cNvSpPr>
            <a:spLocks noGrp="1"/>
          </p:cNvSpPr>
          <p:nvPr/>
        </p:nvSpPr>
        <p:spPr>
          <a:xfrm>
            <a:off x="6267450" y="304800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취급과 절단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AA73874-C91A-4AEF-A81A-6F3C946DE12D}"/>
              </a:ext>
            </a:extLst>
          </p:cNvPr>
          <p:cNvSpPr>
            <a:spLocks noGrp="1"/>
          </p:cNvSpPr>
          <p:nvPr/>
        </p:nvSpPr>
        <p:spPr>
          <a:xfrm>
            <a:off x="6267450" y="338137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날카로운 가장자리와 절단 후 튀어 오름에 주의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8D8A5B2-F511-46B1-8D7E-889DD22ABEB3}"/>
              </a:ext>
            </a:extLst>
          </p:cNvPr>
          <p:cNvSpPr>
            <a:spLocks noGrp="1"/>
          </p:cNvSpPr>
          <p:nvPr/>
        </p:nvSpPr>
        <p:spPr>
          <a:xfrm>
            <a:off x="6267450" y="3876675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D75F1DF-0211-402E-A089-2952B8BDF25A}"/>
              </a:ext>
            </a:extLst>
          </p:cNvPr>
          <p:cNvSpPr>
            <a:spLocks noGrp="1"/>
          </p:cNvSpPr>
          <p:nvPr/>
        </p:nvSpPr>
        <p:spPr>
          <a:xfrm>
            <a:off x="6267450" y="4029075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부식과 제품 표면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EC76AB1-C196-4DEA-8C64-D28730CB1DB1}"/>
              </a:ext>
            </a:extLst>
          </p:cNvPr>
          <p:cNvSpPr>
            <a:spLocks noGrp="1"/>
          </p:cNvSpPr>
          <p:nvPr/>
        </p:nvSpPr>
        <p:spPr>
          <a:xfrm>
            <a:off x="6267450" y="4362450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표면처리에 따라 부식 관리와 접촉면 보호 필요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B0E0A00-9E29-419F-B79E-6BBCD56100F6}"/>
              </a:ext>
            </a:extLst>
          </p:cNvPr>
          <p:cNvSpPr>
            <a:spLocks noGrp="1"/>
          </p:cNvSpPr>
          <p:nvPr/>
        </p:nvSpPr>
        <p:spPr>
          <a:xfrm>
            <a:off x="6267450" y="4857750"/>
            <a:ext cx="5143500" cy="9525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BF29465F-7FC4-4243-9EB2-827EA9237CC3}"/>
              </a:ext>
            </a:extLst>
          </p:cNvPr>
          <p:cNvSpPr>
            <a:spLocks noGrp="1"/>
          </p:cNvSpPr>
          <p:nvPr/>
        </p:nvSpPr>
        <p:spPr>
          <a:xfrm>
            <a:off x="6267450" y="5010150"/>
            <a:ext cx="5143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화물 체적 변화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2E71A1A-D5FB-4C8D-9AF3-4766514932EC}"/>
              </a:ext>
            </a:extLst>
          </p:cNvPr>
          <p:cNvSpPr>
            <a:spLocks noGrp="1"/>
          </p:cNvSpPr>
          <p:nvPr/>
        </p:nvSpPr>
        <p:spPr>
          <a:xfrm>
            <a:off x="6267450" y="5343525"/>
            <a:ext cx="5143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42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화물 수축·침하 시 느슨해짐 가능성 확인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5219183-D5DF-4219-8338-EEE0A04A5514}"/>
              </a:ext>
            </a:extLst>
          </p:cNvPr>
          <p:cNvSpPr>
            <a:spLocks noGrp="1"/>
          </p:cNvSpPr>
          <p:nvPr/>
        </p:nvSpPr>
        <p:spPr>
          <a:xfrm>
            <a:off x="609600" y="5876925"/>
            <a:ext cx="109728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endParaRPr sz="1275" b="0" dirty="0">
              <a:solidFill>
                <a:srgbClr val="526470"/>
              </a:solidFill>
              <a:latin typeface="Noto Sans KR"/>
              <a:ea typeface="Noto Sans KR"/>
              <a:cs typeface="Noto Sans KR"/>
            </a:endParaRPr>
          </a:p>
        </p:txBody>
      </p:sp>
    </p:spTree>
    <p:extLst>
      <p:ext uri="{BB962C8B-B14F-4D97-AF65-F5344CB8AC3E}">
        <p14:creationId xmlns:p14="http://schemas.microsoft.com/office/powerpoint/2010/main" val="213149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D56ED29F-CDFD-4A84-9A59-7CBAE3F2D278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C455EEA-12E8-4619-82BF-60A4690C2A8E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주요 특성 한눈에 비교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25B8D2-B2E3-42D9-BB50-280996869FD2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동일 폭만으로 강도를 비교할 수 없습니다. 제품과 이음부를 포함한 결속 성능이 기준입니다.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76F123AF-5792-46C2-BAB1-DB306E46A1DA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BAF8329-D478-4880-813F-4BFD55ACA565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05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7D1DA327-A131-4EC2-9C10-564DE7F301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2247530"/>
              </p:ext>
            </p:extLst>
          </p:nvPr>
        </p:nvGraphicFramePr>
        <p:xfrm>
          <a:off x="609600" y="2200275"/>
          <a:ext cx="10972800" cy="3600450"/>
        </p:xfrm>
        <a:graphic>
          <a:graphicData uri="http://schemas.openxmlformats.org/drawingml/2006/table">
            <a:tbl>
              <a:tblPr/>
              <a:tblGrid>
                <a:gridCol w="2190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1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비교 항목</a:t>
                      </a:r>
                    </a:p>
                  </a:txBody>
                  <a:tcPr>
                    <a:solidFill>
                      <a:srgbClr val="11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코드스트랩</a:t>
                      </a:r>
                    </a:p>
                  </a:txBody>
                  <a:tcPr>
                    <a:solidFill>
                      <a:srgbClr val="11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철밴드</a:t>
                      </a:r>
                    </a:p>
                  </a:txBody>
                  <a:tcPr>
                    <a:solidFill>
                      <a:srgbClr val="11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취급 특성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유연하고 몸체가 비교적 가벼움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단단하며 가장자리 취급 주의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표면·부식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몸체의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철 녹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없음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,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버클은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lang="ko-KR" altLang="en-US"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아연도금</a:t>
                      </a:r>
                      <a:endParaRPr lang="en-US" altLang="ko-KR" sz="1500" b="0" dirty="0">
                        <a:solidFill>
                          <a:srgbClr val="112D40"/>
                        </a:solidFill>
                        <a:latin typeface="Noto Sans KR"/>
                        <a:ea typeface="Noto Sans KR"/>
                        <a:cs typeface="Noto Sans KR"/>
                      </a:endParaRPr>
                    </a:p>
                    <a:p>
                      <a:endParaRPr sz="1500" b="0" dirty="0">
                        <a:solidFill>
                          <a:srgbClr val="112D40"/>
                        </a:solidFill>
                        <a:latin typeface="Noto Sans KR"/>
                        <a:ea typeface="Noto Sans KR"/>
                        <a:cs typeface="Noto Sans KR"/>
                      </a:endParaRP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코팅·도금 등 부식 대책 확인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늘어남·장력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높은 신장</a:t>
                      </a:r>
                      <a:r>
                        <a:rPr lang="en-US" altLang="ko-KR"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,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탄성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및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장기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장력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유지</a:t>
                      </a:r>
                      <a:endParaRPr sz="1500" b="0" dirty="0">
                        <a:solidFill>
                          <a:srgbClr val="112D40"/>
                        </a:solidFill>
                        <a:latin typeface="Noto Sans KR"/>
                        <a:ea typeface="Noto Sans KR"/>
                        <a:cs typeface="Noto Sans KR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낮은 신장, 화물 수축 시 점검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모서리·고온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보호대와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사용온도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확인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중요</a:t>
                      </a:r>
                      <a:endParaRPr sz="1500" b="0" dirty="0">
                        <a:solidFill>
                          <a:srgbClr val="112D40"/>
                        </a:solidFill>
                        <a:latin typeface="Noto Sans KR"/>
                        <a:ea typeface="Noto Sans KR"/>
                        <a:cs typeface="Noto Sans KR"/>
                      </a:endParaRP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등급·표면처리별 적합성 확인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접합·도구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호환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버클과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텐셔너</a:t>
                      </a:r>
                      <a:r>
                        <a:rPr sz="1500" b="0" dirty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 </a:t>
                      </a:r>
                      <a:r>
                        <a:rPr sz="1500" b="0" dirty="0" err="1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필요</a:t>
                      </a:r>
                      <a:endParaRPr sz="1500" b="0" dirty="0">
                        <a:solidFill>
                          <a:srgbClr val="112D40"/>
                        </a:solidFill>
                        <a:latin typeface="Noto Sans KR"/>
                        <a:ea typeface="Noto Sans KR"/>
                        <a:cs typeface="Noto Sans KR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500" b="0" dirty="0">
                          <a:solidFill>
                            <a:srgbClr val="112D40"/>
                          </a:solidFill>
                          <a:latin typeface="+mn-lt"/>
                          <a:ea typeface="Noto Sans KR"/>
                          <a:cs typeface="Noto Sans KR"/>
                        </a:rPr>
                        <a:t>호환 클립과 </a:t>
                      </a:r>
                      <a:r>
                        <a:rPr lang="ko-KR" altLang="en-US" sz="1500" b="0" dirty="0" err="1">
                          <a:solidFill>
                            <a:srgbClr val="112D40"/>
                          </a:solidFill>
                          <a:latin typeface="+mn-lt"/>
                          <a:ea typeface="Noto Sans KR"/>
                          <a:cs typeface="Noto Sans KR"/>
                        </a:rPr>
                        <a:t>텐셔너</a:t>
                      </a:r>
                      <a:r>
                        <a:rPr lang="ko-KR" altLang="en-US" sz="1500" b="0" dirty="0">
                          <a:solidFill>
                            <a:srgbClr val="112D40"/>
                          </a:solidFill>
                          <a:latin typeface="+mn-lt"/>
                          <a:ea typeface="Noto Sans KR"/>
                          <a:cs typeface="Noto Sans KR"/>
                        </a:rPr>
                        <a:t> 필요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B40614E1-55DA-4803-B235-B22CDE6FDD31}"/>
              </a:ext>
            </a:extLst>
          </p:cNvPr>
          <p:cNvSpPr>
            <a:spLocks noGrp="1"/>
          </p:cNvSpPr>
          <p:nvPr/>
        </p:nvSpPr>
        <p:spPr>
          <a:xfrm>
            <a:off x="609600" y="5953125"/>
            <a:ext cx="109728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수치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비교에는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규격서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,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파단하중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,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접합부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시험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결과와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실제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포장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시험이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 </a:t>
            </a:r>
            <a:r>
              <a:rPr sz="1275" b="0" dirty="0" err="1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필요합니다</a:t>
            </a:r>
            <a:r>
              <a:rPr sz="1275" b="0" dirty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494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B9E16564-5FF5-4C39-82F4-DF0B1A33D27D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C9B51A5B-BEE7-43F5-9A77-E1E67B0C5E2E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화물 조건별 선택 방향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5093EE7-6053-41F1-9714-B98972210301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아래는 초기 검토 방향이며, 실제 채택은 포장 시험과 운송 조건을 기준으로 결정합니다.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5EACF3A-546D-442B-9F51-4C175CC93282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60A582F-FAC8-4CF1-A07B-96CC898E65C9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06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E5FC303C-2D59-435B-95F0-EF3D7CC39489}"/>
              </a:ext>
            </a:extLst>
          </p:cNvPr>
          <p:cNvGraphicFramePr/>
          <p:nvPr/>
        </p:nvGraphicFramePr>
        <p:xfrm>
          <a:off x="609600" y="2200275"/>
          <a:ext cx="10972800" cy="3600450"/>
        </p:xfrm>
        <a:graphic>
          <a:graphicData uri="http://schemas.openxmlformats.org/drawingml/2006/table">
            <a:tbl>
              <a:tblPr/>
              <a:tblGrid>
                <a:gridCol w="409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00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화물·환경</a:t>
                      </a:r>
                    </a:p>
                  </a:txBody>
                  <a:tcPr>
                    <a:solidFill>
                      <a:srgbClr val="11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우선 검토</a:t>
                      </a:r>
                    </a:p>
                  </a:txBody>
                  <a:tcPr>
                    <a:solidFill>
                      <a:srgbClr val="11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확인 사항</a:t>
                      </a:r>
                    </a:p>
                  </a:txBody>
                  <a:tcPr>
                    <a:solidFill>
                      <a:srgbClr val="11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도장품·기계류·목상자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코드스트랩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접촉면 보호, 버클 위치와 모서리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일반 팔레트·수출 포장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코드스트랩 검토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화물 침하, 온습도와 운송 진동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고온 접촉 화물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철밴드 검토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실제 온도와 제조사 사용 조건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강성 철강재·코일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철밴드 중심 검토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파단하중, 신장과 접합부 성능</a:t>
                      </a:r>
                    </a:p>
                  </a:txBody>
                  <a:tcPr>
                    <a:solidFill>
                      <a:srgbClr val="EAF0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날카로운 모서리 화물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소재별 개별 검토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0">
                          <a:solidFill>
                            <a:srgbClr val="112D40"/>
                          </a:solidFill>
                          <a:latin typeface="Noto Sans KR"/>
                          <a:ea typeface="Noto Sans KR"/>
                          <a:cs typeface="Noto Sans KR"/>
                        </a:rPr>
                        <a:t>모서리 보호대와 절단·마모 시험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F05EEEBD-A89F-4751-BB14-DF578405AFB5}"/>
              </a:ext>
            </a:extLst>
          </p:cNvPr>
          <p:cNvSpPr>
            <a:spLocks noGrp="1"/>
          </p:cNvSpPr>
          <p:nvPr/>
        </p:nvSpPr>
        <p:spPr>
          <a:xfrm>
            <a:off x="609600" y="5953125"/>
            <a:ext cx="109728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2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포장용 결속과 운송 중 화물 고박은 요구 조건이 다릅니다. 인양 용도로는 사용하지 않습니다.</a:t>
            </a:r>
          </a:p>
        </p:txBody>
      </p:sp>
    </p:spTree>
    <p:extLst>
      <p:ext uri="{BB962C8B-B14F-4D97-AF65-F5344CB8AC3E}">
        <p14:creationId xmlns:p14="http://schemas.microsoft.com/office/powerpoint/2010/main" val="1693524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B8BAE6D1-24F6-4383-826F-E80A0E26C452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382171F-5EB5-42A1-8E33-EE6B5E68A344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비용 비교와 전환 검토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DFA626F-315C-4EAD-B1F3-6442586BA8F7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롤 가격보다 동일 화물을 포장하는 총비용으로 비교하는 것이 합리적입니다.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CDF6205-13C2-4FEC-938A-7A6BB87B8AE9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E73D5A39-D369-4D50-A666-4CE2E4380475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07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3175FA2-719E-419D-ACDE-C1C4CA4B49D4}"/>
              </a:ext>
            </a:extLst>
          </p:cNvPr>
          <p:cNvSpPr>
            <a:spLocks noGrp="1"/>
          </p:cNvSpPr>
          <p:nvPr/>
        </p:nvSpPr>
        <p:spPr>
          <a:xfrm>
            <a:off x="609600" y="2286000"/>
            <a:ext cx="109728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pPr>
            <a:r>
              <a:rPr sz="22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rPr>
              <a:t>화물 1개당 총 포장비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7DB3AA6-269B-4E41-A103-F248F4C210F1}"/>
              </a:ext>
            </a:extLst>
          </p:cNvPr>
          <p:cNvSpPr>
            <a:spLocks noGrp="1"/>
          </p:cNvSpPr>
          <p:nvPr/>
        </p:nvSpPr>
        <p:spPr>
          <a:xfrm>
            <a:off x="609600" y="2905125"/>
            <a:ext cx="109728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스트랩 사용량 × m당 단가 + 버클·실링 + 보호대</a:t>
            </a:r>
          </a:p>
          <a:p>
            <a:pPr>
              <a:def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025" b="0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+ 작업시간 × 인건비 + 장비·유지관리 + 폐기·손상 비용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9A5D2B8-58FD-425E-A73E-72D4C0A64936}"/>
              </a:ext>
            </a:extLst>
          </p:cNvPr>
          <p:cNvSpPr>
            <a:spLocks noGrp="1"/>
          </p:cNvSpPr>
          <p:nvPr/>
        </p:nvSpPr>
        <p:spPr>
          <a:xfrm>
            <a:off x="609600" y="4276725"/>
            <a:ext cx="10972800" cy="19050"/>
          </a:xfrm>
          <a:prstGeom prst="rect">
            <a:avLst/>
          </a:prstGeom>
          <a:solidFill>
            <a:srgbClr val="D5DFE4"/>
          </a:solidFill>
          <a:ln w="0">
            <a:noFill/>
            <a:prstDash val="solid"/>
          </a:ln>
        </p:spPr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C3A3B31-C259-4A12-9C7B-F8F00633D6BD}"/>
              </a:ext>
            </a:extLst>
          </p:cNvPr>
          <p:cNvSpPr>
            <a:spLocks noGrp="1"/>
          </p:cNvSpPr>
          <p:nvPr/>
        </p:nvSpPr>
        <p:spPr>
          <a:xfrm>
            <a:off x="609600" y="4552950"/>
            <a:ext cx="49530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동일 조건으로 시범 포장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1423366-9754-4CA4-90F2-C97FC51959B3}"/>
              </a:ext>
            </a:extLst>
          </p:cNvPr>
          <p:cNvSpPr>
            <a:spLocks noGrp="1"/>
          </p:cNvSpPr>
          <p:nvPr/>
        </p:nvSpPr>
        <p:spPr>
          <a:xfrm>
            <a:off x="609600" y="5048250"/>
            <a:ext cx="5048250" cy="714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같은 화물과 결속 수로 작업시간,</a:t>
            </a:r>
          </a:p>
          <a:p>
            <a: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소모량 및 운송 후 느슨해짐을 기록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4628670-06A0-4BB6-8F41-F721E9FE5DD9}"/>
              </a:ext>
            </a:extLst>
          </p:cNvPr>
          <p:cNvSpPr>
            <a:spLocks noGrp="1"/>
          </p:cNvSpPr>
          <p:nvPr/>
        </p:nvSpPr>
        <p:spPr>
          <a:xfrm>
            <a:off x="6477000" y="4552950"/>
            <a:ext cx="51054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전환 판단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B2390BA-5EB8-4BFE-A7C7-667CC1008648}"/>
              </a:ext>
            </a:extLst>
          </p:cNvPr>
          <p:cNvSpPr>
            <a:spLocks noGrp="1"/>
          </p:cNvSpPr>
          <p:nvPr/>
        </p:nvSpPr>
        <p:spPr>
          <a:xfrm>
            <a:off x="6477000" y="5048250"/>
            <a:ext cx="5105400" cy="714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포장 성능을 먼저 충족한 뒤</a:t>
            </a:r>
          </a:p>
          <a:p>
            <a:pPr>
              <a:def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6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화물 1개당 비용과 작업성을 비교</a:t>
            </a:r>
          </a:p>
        </p:txBody>
      </p:sp>
    </p:spTree>
    <p:extLst>
      <p:ext uri="{BB962C8B-B14F-4D97-AF65-F5344CB8AC3E}">
        <p14:creationId xmlns:p14="http://schemas.microsoft.com/office/powerpoint/2010/main" val="76664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0D3BB2C9-0CB9-46B4-91AC-1A0989F5898A}"/>
              </a:ext>
            </a:extLst>
          </p:cNvPr>
          <p:cNvSpPr>
            <a:spLocks noGrp="1"/>
          </p:cNvSpPr>
          <p:nvPr/>
        </p:nvSpPr>
        <p:spPr>
          <a:xfrm>
            <a:off x="609600" y="533400"/>
            <a:ext cx="533400" cy="57150"/>
          </a:xfrm>
          <a:prstGeom prst="rect">
            <a:avLst/>
          </a:prstGeom>
          <a:solidFill>
            <a:srgbClr val="087E83"/>
          </a:solidFill>
          <a:ln w="0">
            <a:noFill/>
            <a:prstDash val="solid"/>
          </a:ln>
        </p:spPr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27F3E20-6B21-4883-984E-708E573B4842}"/>
              </a:ext>
            </a:extLst>
          </p:cNvPr>
          <p:cNvSpPr>
            <a:spLocks noGrp="1"/>
          </p:cNvSpPr>
          <p:nvPr/>
        </p:nvSpPr>
        <p:spPr>
          <a:xfrm>
            <a:off x="609600" y="819150"/>
            <a:ext cx="109728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8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베스트랩 고객 제안 안내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BF68B72-896D-4539-899F-6D8DE1CEB441}"/>
              </a:ext>
            </a:extLst>
          </p:cNvPr>
          <p:cNvSpPr>
            <a:spLocks noGrp="1"/>
          </p:cNvSpPr>
          <p:nvPr/>
        </p:nvSpPr>
        <p:spPr>
          <a:xfrm>
            <a:off x="609600" y="1533525"/>
            <a:ext cx="1097280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50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㈜베스트랩  /  코드스트랩 제조업체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C339523-9322-4CCE-BC47-4D30E3D11755}"/>
              </a:ext>
            </a:extLst>
          </p:cNvPr>
          <p:cNvSpPr>
            <a:spLocks noGrp="1"/>
          </p:cNvSpPr>
          <p:nvPr/>
        </p:nvSpPr>
        <p:spPr>
          <a:xfrm>
            <a:off x="609600" y="6334125"/>
            <a:ext cx="857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BESTRAP  /  ㈜베스트랩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424A419-FFB7-498D-A554-6A2E6467ADEF}"/>
              </a:ext>
            </a:extLst>
          </p:cNvPr>
          <p:cNvSpPr>
            <a:spLocks noGrp="1"/>
          </p:cNvSpPr>
          <p:nvPr/>
        </p:nvSpPr>
        <p:spPr>
          <a:xfrm>
            <a:off x="11049000" y="6334125"/>
            <a:ext cx="571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050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08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1B372B5-9FE4-496F-9669-3102F4291167}"/>
              </a:ext>
            </a:extLst>
          </p:cNvPr>
          <p:cNvSpPr>
            <a:spLocks noGrp="1"/>
          </p:cNvSpPr>
          <p:nvPr/>
        </p:nvSpPr>
        <p:spPr>
          <a:xfrm>
            <a:off x="609600" y="2314575"/>
            <a:ext cx="109728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defRPr>
            </a:pPr>
            <a:r>
              <a:rPr sz="2550" b="1">
                <a:solidFill>
                  <a:srgbClr val="087E83"/>
                </a:solidFill>
                <a:latin typeface="Noto Sans KR"/>
                <a:ea typeface="Noto Sans KR"/>
                <a:cs typeface="Noto Sans KR"/>
              </a:rPr>
              <a:t>고객 화물에 맞는 코드스트랩 적용 검토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371ADB8-ABB5-4A10-AB77-76E888983847}"/>
              </a:ext>
            </a:extLst>
          </p:cNvPr>
          <p:cNvSpPr>
            <a:spLocks noGrp="1"/>
          </p:cNvSpPr>
          <p:nvPr/>
        </p:nvSpPr>
        <p:spPr>
          <a:xfrm>
            <a:off x="609600" y="3238500"/>
            <a:ext cx="49530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상담 시 필요한 정보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56CEB1A-BBCD-494C-B68B-2639446628B3}"/>
              </a:ext>
            </a:extLst>
          </p:cNvPr>
          <p:cNvSpPr>
            <a:spLocks noGrp="1"/>
          </p:cNvSpPr>
          <p:nvPr/>
        </p:nvSpPr>
        <p:spPr>
          <a:xfrm>
            <a:off x="609600" y="3790950"/>
            <a:ext cx="5191125" cy="1524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화물 중량·크기와 결속 위치</a:t>
            </a:r>
          </a:p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현재 밴드 규격과 사용량</a:t>
            </a:r>
          </a:p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운송·보관 환경 및 현장 사진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55B9DD0-4F3E-4980-B424-4DFE4DF09CA4}"/>
              </a:ext>
            </a:extLst>
          </p:cNvPr>
          <p:cNvSpPr>
            <a:spLocks noGrp="1"/>
          </p:cNvSpPr>
          <p:nvPr/>
        </p:nvSpPr>
        <p:spPr>
          <a:xfrm>
            <a:off x="6477000" y="3238500"/>
            <a:ext cx="51054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1950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제안 시 확인할 항목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19B4559-FDE5-45C1-BF39-59C6E8FD250B}"/>
              </a:ext>
            </a:extLst>
          </p:cNvPr>
          <p:cNvSpPr>
            <a:spLocks noGrp="1"/>
          </p:cNvSpPr>
          <p:nvPr/>
        </p:nvSpPr>
        <p:spPr>
          <a:xfrm>
            <a:off x="6477000" y="3790950"/>
            <a:ext cx="5105400" cy="1524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스트랩과 버클의 호환 규격</a:t>
            </a:r>
          </a:p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접합부 성능 및 모서리 보호</a:t>
            </a:r>
          </a:p>
          <a:p>
            <a:pPr>
              <a:def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defRPr>
            </a:pPr>
            <a:r>
              <a:rPr sz="1875" b="0">
                <a:solidFill>
                  <a:srgbClr val="526470"/>
                </a:solidFill>
                <a:latin typeface="Noto Sans KR"/>
                <a:ea typeface="Noto Sans KR"/>
                <a:cs typeface="Noto Sans KR"/>
              </a:rPr>
              <a:t>시범 포장 결과와 총 포장비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3499EA3-9DEF-4584-919B-E90A6916199F}"/>
              </a:ext>
            </a:extLst>
          </p:cNvPr>
          <p:cNvSpPr>
            <a:spLocks noGrp="1"/>
          </p:cNvSpPr>
          <p:nvPr/>
        </p:nvSpPr>
        <p:spPr>
          <a:xfrm>
            <a:off x="609600" y="5695950"/>
            <a:ext cx="7620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defPPr>
            <a:lvl1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1pPr>
            <a:lvl2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2pPr>
            <a:lvl3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3pPr>
            <a:lvl4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4pPr>
            <a:lvl5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5pPr>
            <a:lvl6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6pPr>
            <a:lvl7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7pPr>
            <a:lvl8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8pPr>
            <a:lvl9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lvl9pPr>
          </a:lstStyle>
          <a:p>
            <a:pPr>
              <a:def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defRPr>
            </a:pPr>
            <a:r>
              <a:rPr sz="2175" b="1">
                <a:solidFill>
                  <a:srgbClr val="112D40"/>
                </a:solidFill>
                <a:latin typeface="Noto Sans KR"/>
                <a:ea typeface="Noto Sans KR"/>
                <a:cs typeface="Noto Sans KR"/>
              </a:rPr>
              <a:t>www.bestrap.co.kr</a:t>
            </a:r>
          </a:p>
        </p:txBody>
      </p:sp>
    </p:spTree>
    <p:extLst>
      <p:ext uri="{BB962C8B-B14F-4D97-AF65-F5344CB8AC3E}">
        <p14:creationId xmlns:p14="http://schemas.microsoft.com/office/powerpoint/2010/main" val="2029240880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Noto Sans KR"/>
        <a:ea typeface=""/>
        <a:cs typeface=""/>
      </a:majorFont>
      <a:minorFont>
        <a:latin typeface="Noto Sans KR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Noto Sans KR"/>
        <a:ea typeface=""/>
        <a:cs typeface=""/>
      </a:majorFont>
      <a:minorFont>
        <a:latin typeface="Noto Sans KR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1414</Words>
  <Application>Microsoft Office PowerPoint</Application>
  <DocSecurity>0</DocSecurity>
  <PresentationFormat>와이드스크린</PresentationFormat>
  <Paragraphs>172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0" baseType="lpstr">
      <vt:lpstr>Noto Sans KR</vt:lpstr>
      <vt:lpstr>ChatGPT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win10</cp:lastModifiedBy>
  <cp:revision>1</cp:revision>
  <dcterms:created xsi:type="dcterms:W3CDTF">2026-10-28T00:06:21Z</dcterms:created>
  <dcterms:modified xsi:type="dcterms:W3CDTF">2026-10-28T00:16:42Z</dcterms:modified>
</cp:coreProperties>
</file>